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71" r:id="rId5"/>
  </p:sldMasterIdLst>
  <p:notesMasterIdLst>
    <p:notesMasterId r:id="rId29"/>
  </p:notesMasterIdLst>
  <p:handoutMasterIdLst>
    <p:handoutMasterId r:id="rId30"/>
  </p:handoutMasterIdLst>
  <p:sldIdLst>
    <p:sldId id="256" r:id="rId6"/>
    <p:sldId id="295" r:id="rId7"/>
    <p:sldId id="327" r:id="rId8"/>
    <p:sldId id="291" r:id="rId9"/>
    <p:sldId id="297" r:id="rId10"/>
    <p:sldId id="292" r:id="rId11"/>
    <p:sldId id="331" r:id="rId12"/>
    <p:sldId id="304" r:id="rId13"/>
    <p:sldId id="303" r:id="rId14"/>
    <p:sldId id="293" r:id="rId15"/>
    <p:sldId id="332" r:id="rId16"/>
    <p:sldId id="338" r:id="rId17"/>
    <p:sldId id="345" r:id="rId18"/>
    <p:sldId id="335" r:id="rId19"/>
    <p:sldId id="336" r:id="rId20"/>
    <p:sldId id="317" r:id="rId21"/>
    <p:sldId id="346" r:id="rId22"/>
    <p:sldId id="339" r:id="rId23"/>
    <p:sldId id="340" r:id="rId24"/>
    <p:sldId id="341" r:id="rId25"/>
    <p:sldId id="342" r:id="rId26"/>
    <p:sldId id="318" r:id="rId27"/>
    <p:sldId id="34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FA34"/>
    <a:srgbClr val="FFFFFF"/>
    <a:srgbClr val="3A7728"/>
    <a:srgbClr val="000000"/>
    <a:srgbClr val="AFA80A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73839" autoAdjust="0"/>
  </p:normalViewPr>
  <p:slideViewPr>
    <p:cSldViewPr snapToGrid="0">
      <p:cViewPr varScale="1">
        <p:scale>
          <a:sx n="53" d="100"/>
          <a:sy n="53" d="100"/>
        </p:scale>
        <p:origin x="-20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C4ED9-BDBD-428F-A5C3-2C5FA0C0B720}" type="doc">
      <dgm:prSet loTypeId="urn:microsoft.com/office/officeart/2005/8/layout/radial6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35D47D7D-AC2E-46F0-86BD-70981930E952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113,000 records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807795-513A-49D8-A45C-7BEA95169371}" type="parTrans" cxnId="{7F726483-4B76-44FC-8EC8-9BFBDCF15B28}">
      <dgm:prSet/>
      <dgm:spPr/>
      <dgm:t>
        <a:bodyPr/>
        <a:lstStyle/>
        <a:p>
          <a:endParaRPr lang="en-GB"/>
        </a:p>
      </dgm:t>
    </dgm:pt>
    <dgm:pt modelId="{D42BA18A-6066-47CE-9117-5583225A1BB7}" type="sibTrans" cxnId="{7F726483-4B76-44FC-8EC8-9BFBDCF15B28}">
      <dgm:prSet/>
      <dgm:spPr/>
      <dgm:t>
        <a:bodyPr/>
        <a:lstStyle/>
        <a:p>
          <a:endParaRPr lang="en-GB"/>
        </a:p>
      </dgm:t>
    </dgm:pt>
    <dgm:pt modelId="{3392EABD-34C1-4A0F-AFC8-CA5A579F3226}">
      <dgm:prSet phldrT="[Text]" custT="1"/>
      <dgm:spPr/>
      <dgm:t>
        <a:bodyPr lIns="0" tIns="0" rIns="0" bIns="0"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90+ data suppliers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D0BEC9-FE4C-44EF-A4D7-7D4565EF542A}" type="parTrans" cxnId="{FC43BCE9-F82C-46C0-843B-C27CC601779A}">
      <dgm:prSet/>
      <dgm:spPr/>
      <dgm:t>
        <a:bodyPr/>
        <a:lstStyle/>
        <a:p>
          <a:endParaRPr lang="en-GB"/>
        </a:p>
      </dgm:t>
    </dgm:pt>
    <dgm:pt modelId="{A0B41344-1678-4636-AE0F-49EEC3B80130}" type="sibTrans" cxnId="{FC43BCE9-F82C-46C0-843B-C27CC601779A}">
      <dgm:prSet/>
      <dgm:spPr/>
      <dgm:t>
        <a:bodyPr/>
        <a:lstStyle/>
        <a:p>
          <a:endParaRPr lang="en-GB"/>
        </a:p>
      </dgm:t>
    </dgm:pt>
    <dgm:pt modelId="{B38FA23F-B7FC-4242-B2FC-E35873B99B9B}">
      <dgm:prSet phldrT="[Text]" custT="1"/>
      <dgm:spPr/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23,000 mink records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3BA588-E883-4354-BE2B-3D64D7848CA1}" type="parTrans" cxnId="{5BF3956D-3F63-424E-BA8B-B2B59C54FC17}">
      <dgm:prSet/>
      <dgm:spPr/>
      <dgm:t>
        <a:bodyPr/>
        <a:lstStyle/>
        <a:p>
          <a:endParaRPr lang="en-GB"/>
        </a:p>
      </dgm:t>
    </dgm:pt>
    <dgm:pt modelId="{FB564F0E-0040-4EE9-85DA-DF8E6C2D4DDD}" type="sibTrans" cxnId="{5BF3956D-3F63-424E-BA8B-B2B59C54FC17}">
      <dgm:prSet/>
      <dgm:spPr/>
      <dgm:t>
        <a:bodyPr/>
        <a:lstStyle/>
        <a:p>
          <a:endParaRPr lang="en-GB"/>
        </a:p>
      </dgm:t>
    </dgm:pt>
    <dgm:pt modelId="{69493537-0AFC-4593-BCCF-31ACDDB5C10E}">
      <dgm:prSet phldrT="[Text]" custT="1"/>
      <dgm:spPr/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90,000 water vole records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611BAC-8317-483B-9527-0A60724C1153}" type="parTrans" cxnId="{1508541F-6960-4E55-A63D-8B1554DCB6BE}">
      <dgm:prSet/>
      <dgm:spPr/>
      <dgm:t>
        <a:bodyPr/>
        <a:lstStyle/>
        <a:p>
          <a:endParaRPr lang="en-GB"/>
        </a:p>
      </dgm:t>
    </dgm:pt>
    <dgm:pt modelId="{0D6BA1AD-0C90-44B4-9FD0-D79EE04851EF}" type="sibTrans" cxnId="{1508541F-6960-4E55-A63D-8B1554DCB6BE}">
      <dgm:prSet/>
      <dgm:spPr/>
      <dgm:t>
        <a:bodyPr/>
        <a:lstStyle/>
        <a:p>
          <a:endParaRPr lang="en-GB"/>
        </a:p>
      </dgm:t>
    </dgm:pt>
    <dgm:pt modelId="{1CCB6AB0-0757-4734-A16C-1016B34A392B}" type="pres">
      <dgm:prSet presAssocID="{DFDC4ED9-BDBD-428F-A5C3-2C5FA0C0B7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20C97E-4639-42D1-859F-FBB8F0B71A1C}" type="pres">
      <dgm:prSet presAssocID="{35D47D7D-AC2E-46F0-86BD-70981930E952}" presName="centerShape" presStyleLbl="node0" presStyleIdx="0" presStyleCnt="1"/>
      <dgm:spPr/>
      <dgm:t>
        <a:bodyPr/>
        <a:lstStyle/>
        <a:p>
          <a:endParaRPr lang="en-GB"/>
        </a:p>
      </dgm:t>
    </dgm:pt>
    <dgm:pt modelId="{EEBD8DE0-E7E0-4E49-82BE-447A0C433AA9}" type="pres">
      <dgm:prSet presAssocID="{3392EABD-34C1-4A0F-AFC8-CA5A579F3226}" presName="node" presStyleLbl="node1" presStyleIdx="0" presStyleCnt="3" custScaleX="106778" custScaleY="1067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01CC09-4D24-461A-BD5F-567E6F2523A7}" type="pres">
      <dgm:prSet presAssocID="{3392EABD-34C1-4A0F-AFC8-CA5A579F3226}" presName="dummy" presStyleCnt="0"/>
      <dgm:spPr/>
    </dgm:pt>
    <dgm:pt modelId="{04C761A6-AE8F-4654-A0E8-353B61A29D8C}" type="pres">
      <dgm:prSet presAssocID="{A0B41344-1678-4636-AE0F-49EEC3B80130}" presName="sibTrans" presStyleLbl="sibTrans2D1" presStyleIdx="0" presStyleCnt="3"/>
      <dgm:spPr/>
      <dgm:t>
        <a:bodyPr/>
        <a:lstStyle/>
        <a:p>
          <a:endParaRPr lang="en-GB"/>
        </a:p>
      </dgm:t>
    </dgm:pt>
    <dgm:pt modelId="{C72E578F-3A7A-4599-9333-AE3A2499E6BA}" type="pres">
      <dgm:prSet presAssocID="{B38FA23F-B7FC-4242-B2FC-E35873B99B9B}" presName="node" presStyleLbl="node1" presStyleIdx="1" presStyleCnt="3" custScaleX="106778" custScaleY="1067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9F4988-B3B2-48DF-A81B-AFB469D338DF}" type="pres">
      <dgm:prSet presAssocID="{B38FA23F-B7FC-4242-B2FC-E35873B99B9B}" presName="dummy" presStyleCnt="0"/>
      <dgm:spPr/>
    </dgm:pt>
    <dgm:pt modelId="{2BE021B7-A2CE-4618-AA5E-D43F047A1AFB}" type="pres">
      <dgm:prSet presAssocID="{FB564F0E-0040-4EE9-85DA-DF8E6C2D4DDD}" presName="sibTrans" presStyleLbl="sibTrans2D1" presStyleIdx="1" presStyleCnt="3"/>
      <dgm:spPr/>
      <dgm:t>
        <a:bodyPr/>
        <a:lstStyle/>
        <a:p>
          <a:endParaRPr lang="en-GB"/>
        </a:p>
      </dgm:t>
    </dgm:pt>
    <dgm:pt modelId="{E7E6FAC7-C4E4-4266-B4D4-5FC336A48171}" type="pres">
      <dgm:prSet presAssocID="{69493537-0AFC-4593-BCCF-31ACDDB5C10E}" presName="node" presStyleLbl="node1" presStyleIdx="2" presStyleCnt="3" custScaleX="106778" custScaleY="1067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EA7340-2E9C-431A-A45E-0A34EF7473B8}" type="pres">
      <dgm:prSet presAssocID="{69493537-0AFC-4593-BCCF-31ACDDB5C10E}" presName="dummy" presStyleCnt="0"/>
      <dgm:spPr/>
    </dgm:pt>
    <dgm:pt modelId="{EA0BD3ED-8FD5-4DAA-8A67-241D63722F95}" type="pres">
      <dgm:prSet presAssocID="{0D6BA1AD-0C90-44B4-9FD0-D79EE04851EF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C43BCE9-F82C-46C0-843B-C27CC601779A}" srcId="{35D47D7D-AC2E-46F0-86BD-70981930E952}" destId="{3392EABD-34C1-4A0F-AFC8-CA5A579F3226}" srcOrd="0" destOrd="0" parTransId="{94D0BEC9-FE4C-44EF-A4D7-7D4565EF542A}" sibTransId="{A0B41344-1678-4636-AE0F-49EEC3B80130}"/>
    <dgm:cxn modelId="{0488E074-2500-494A-9F4D-1707671B3521}" type="presOf" srcId="{0D6BA1AD-0C90-44B4-9FD0-D79EE04851EF}" destId="{EA0BD3ED-8FD5-4DAA-8A67-241D63722F95}" srcOrd="0" destOrd="0" presId="urn:microsoft.com/office/officeart/2005/8/layout/radial6"/>
    <dgm:cxn modelId="{3029B117-8577-4F74-91C4-27E1F5C5B466}" type="presOf" srcId="{35D47D7D-AC2E-46F0-86BD-70981930E952}" destId="{9E20C97E-4639-42D1-859F-FBB8F0B71A1C}" srcOrd="0" destOrd="0" presId="urn:microsoft.com/office/officeart/2005/8/layout/radial6"/>
    <dgm:cxn modelId="{558945C0-2F29-4734-BDFE-D1B267821946}" type="presOf" srcId="{3392EABD-34C1-4A0F-AFC8-CA5A579F3226}" destId="{EEBD8DE0-E7E0-4E49-82BE-447A0C433AA9}" srcOrd="0" destOrd="0" presId="urn:microsoft.com/office/officeart/2005/8/layout/radial6"/>
    <dgm:cxn modelId="{5BF3956D-3F63-424E-BA8B-B2B59C54FC17}" srcId="{35D47D7D-AC2E-46F0-86BD-70981930E952}" destId="{B38FA23F-B7FC-4242-B2FC-E35873B99B9B}" srcOrd="1" destOrd="0" parTransId="{A93BA588-E883-4354-BE2B-3D64D7848CA1}" sibTransId="{FB564F0E-0040-4EE9-85DA-DF8E6C2D4DDD}"/>
    <dgm:cxn modelId="{081DD1D1-1906-401B-AC75-42A031848E4D}" type="presOf" srcId="{B38FA23F-B7FC-4242-B2FC-E35873B99B9B}" destId="{C72E578F-3A7A-4599-9333-AE3A2499E6BA}" srcOrd="0" destOrd="0" presId="urn:microsoft.com/office/officeart/2005/8/layout/radial6"/>
    <dgm:cxn modelId="{7F726483-4B76-44FC-8EC8-9BFBDCF15B28}" srcId="{DFDC4ED9-BDBD-428F-A5C3-2C5FA0C0B720}" destId="{35D47D7D-AC2E-46F0-86BD-70981930E952}" srcOrd="0" destOrd="0" parTransId="{6C807795-513A-49D8-A45C-7BEA95169371}" sibTransId="{D42BA18A-6066-47CE-9117-5583225A1BB7}"/>
    <dgm:cxn modelId="{30419B45-6400-49DF-B262-969FFFE7AC33}" type="presOf" srcId="{DFDC4ED9-BDBD-428F-A5C3-2C5FA0C0B720}" destId="{1CCB6AB0-0757-4734-A16C-1016B34A392B}" srcOrd="0" destOrd="0" presId="urn:microsoft.com/office/officeart/2005/8/layout/radial6"/>
    <dgm:cxn modelId="{9AE27F05-E9FF-41D2-BE95-78BDE6B798F9}" type="presOf" srcId="{A0B41344-1678-4636-AE0F-49EEC3B80130}" destId="{04C761A6-AE8F-4654-A0E8-353B61A29D8C}" srcOrd="0" destOrd="0" presId="urn:microsoft.com/office/officeart/2005/8/layout/radial6"/>
    <dgm:cxn modelId="{1508541F-6960-4E55-A63D-8B1554DCB6BE}" srcId="{35D47D7D-AC2E-46F0-86BD-70981930E952}" destId="{69493537-0AFC-4593-BCCF-31ACDDB5C10E}" srcOrd="2" destOrd="0" parTransId="{DF611BAC-8317-483B-9527-0A60724C1153}" sibTransId="{0D6BA1AD-0C90-44B4-9FD0-D79EE04851EF}"/>
    <dgm:cxn modelId="{F54B3E0A-5013-41E3-BF7C-59B996A4121C}" type="presOf" srcId="{69493537-0AFC-4593-BCCF-31ACDDB5C10E}" destId="{E7E6FAC7-C4E4-4266-B4D4-5FC336A48171}" srcOrd="0" destOrd="0" presId="urn:microsoft.com/office/officeart/2005/8/layout/radial6"/>
    <dgm:cxn modelId="{F54D6E10-D6DB-4DEC-91F3-D76DD458AEED}" type="presOf" srcId="{FB564F0E-0040-4EE9-85DA-DF8E6C2D4DDD}" destId="{2BE021B7-A2CE-4618-AA5E-D43F047A1AFB}" srcOrd="0" destOrd="0" presId="urn:microsoft.com/office/officeart/2005/8/layout/radial6"/>
    <dgm:cxn modelId="{7E34297E-4EB1-431E-97DB-9279CC7F7FEF}" type="presParOf" srcId="{1CCB6AB0-0757-4734-A16C-1016B34A392B}" destId="{9E20C97E-4639-42D1-859F-FBB8F0B71A1C}" srcOrd="0" destOrd="0" presId="urn:microsoft.com/office/officeart/2005/8/layout/radial6"/>
    <dgm:cxn modelId="{E23C1E73-F9B3-4882-8EAB-5C0CD489AB8B}" type="presParOf" srcId="{1CCB6AB0-0757-4734-A16C-1016B34A392B}" destId="{EEBD8DE0-E7E0-4E49-82BE-447A0C433AA9}" srcOrd="1" destOrd="0" presId="urn:microsoft.com/office/officeart/2005/8/layout/radial6"/>
    <dgm:cxn modelId="{5D0EED72-0EF3-4CBA-9CAB-46CDC82A694E}" type="presParOf" srcId="{1CCB6AB0-0757-4734-A16C-1016B34A392B}" destId="{2E01CC09-4D24-461A-BD5F-567E6F2523A7}" srcOrd="2" destOrd="0" presId="urn:microsoft.com/office/officeart/2005/8/layout/radial6"/>
    <dgm:cxn modelId="{15FA1C53-7848-4F87-AB1E-0B0FE4F708A7}" type="presParOf" srcId="{1CCB6AB0-0757-4734-A16C-1016B34A392B}" destId="{04C761A6-AE8F-4654-A0E8-353B61A29D8C}" srcOrd="3" destOrd="0" presId="urn:microsoft.com/office/officeart/2005/8/layout/radial6"/>
    <dgm:cxn modelId="{A8D5F53D-C373-4A21-83E1-9283320DD291}" type="presParOf" srcId="{1CCB6AB0-0757-4734-A16C-1016B34A392B}" destId="{C72E578F-3A7A-4599-9333-AE3A2499E6BA}" srcOrd="4" destOrd="0" presId="urn:microsoft.com/office/officeart/2005/8/layout/radial6"/>
    <dgm:cxn modelId="{6107418F-C757-4134-85E8-0A4EDCA9006D}" type="presParOf" srcId="{1CCB6AB0-0757-4734-A16C-1016B34A392B}" destId="{EB9F4988-B3B2-48DF-A81B-AFB469D338DF}" srcOrd="5" destOrd="0" presId="urn:microsoft.com/office/officeart/2005/8/layout/radial6"/>
    <dgm:cxn modelId="{CAF29E24-2F92-4D56-A71A-0CB4257C7FAD}" type="presParOf" srcId="{1CCB6AB0-0757-4734-A16C-1016B34A392B}" destId="{2BE021B7-A2CE-4618-AA5E-D43F047A1AFB}" srcOrd="6" destOrd="0" presId="urn:microsoft.com/office/officeart/2005/8/layout/radial6"/>
    <dgm:cxn modelId="{456496EC-098A-45D0-A8E8-E2914B801D41}" type="presParOf" srcId="{1CCB6AB0-0757-4734-A16C-1016B34A392B}" destId="{E7E6FAC7-C4E4-4266-B4D4-5FC336A48171}" srcOrd="7" destOrd="0" presId="urn:microsoft.com/office/officeart/2005/8/layout/radial6"/>
    <dgm:cxn modelId="{3CC4B632-71D2-4ADF-AEBA-53C3DF12A429}" type="presParOf" srcId="{1CCB6AB0-0757-4734-A16C-1016B34A392B}" destId="{1FEA7340-2E9C-431A-A45E-0A34EF7473B8}" srcOrd="8" destOrd="0" presId="urn:microsoft.com/office/officeart/2005/8/layout/radial6"/>
    <dgm:cxn modelId="{B9BAEBB4-1AF4-4D91-85F2-68C20DBE35DF}" type="presParOf" srcId="{1CCB6AB0-0757-4734-A16C-1016B34A392B}" destId="{EA0BD3ED-8FD5-4DAA-8A67-241D63722F9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BD3ED-8FD5-4DAA-8A67-241D63722F95}">
      <dsp:nvSpPr>
        <dsp:cNvPr id="0" name=""/>
        <dsp:cNvSpPr/>
      </dsp:nvSpPr>
      <dsp:spPr>
        <a:xfrm>
          <a:off x="1752381" y="650643"/>
          <a:ext cx="4186488" cy="4186488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E021B7-A2CE-4618-AA5E-D43F047A1AFB}">
      <dsp:nvSpPr>
        <dsp:cNvPr id="0" name=""/>
        <dsp:cNvSpPr/>
      </dsp:nvSpPr>
      <dsp:spPr>
        <a:xfrm>
          <a:off x="1752381" y="650643"/>
          <a:ext cx="4186488" cy="4186488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C761A6-AE8F-4654-A0E8-353B61A29D8C}">
      <dsp:nvSpPr>
        <dsp:cNvPr id="0" name=""/>
        <dsp:cNvSpPr/>
      </dsp:nvSpPr>
      <dsp:spPr>
        <a:xfrm>
          <a:off x="1752381" y="650643"/>
          <a:ext cx="4186488" cy="4186488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20C97E-4639-42D1-859F-FBB8F0B71A1C}">
      <dsp:nvSpPr>
        <dsp:cNvPr id="0" name=""/>
        <dsp:cNvSpPr/>
      </dsp:nvSpPr>
      <dsp:spPr>
        <a:xfrm>
          <a:off x="2882341" y="1780603"/>
          <a:ext cx="1926568" cy="19265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113,000 records</a:t>
          </a:r>
          <a:endParaRPr lang="en-GB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4480" y="2062742"/>
        <a:ext cx="1362290" cy="1362290"/>
      </dsp:txXfrm>
    </dsp:sp>
    <dsp:sp modelId="{EEBD8DE0-E7E0-4E49-82BE-447A0C433AA9}">
      <dsp:nvSpPr>
        <dsp:cNvPr id="0" name=""/>
        <dsp:cNvSpPr/>
      </dsp:nvSpPr>
      <dsp:spPr>
        <a:xfrm>
          <a:off x="3125623" y="-20809"/>
          <a:ext cx="1440005" cy="14400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90+ data suppliers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6507" y="190075"/>
        <a:ext cx="1018237" cy="1018237"/>
      </dsp:txXfrm>
    </dsp:sp>
    <dsp:sp modelId="{C72E578F-3A7A-4599-9333-AE3A2499E6BA}">
      <dsp:nvSpPr>
        <dsp:cNvPr id="0" name=""/>
        <dsp:cNvSpPr/>
      </dsp:nvSpPr>
      <dsp:spPr>
        <a:xfrm>
          <a:off x="4896380" y="3046231"/>
          <a:ext cx="1440005" cy="14400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23,000 mink records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7264" y="3257115"/>
        <a:ext cx="1018237" cy="1018237"/>
      </dsp:txXfrm>
    </dsp:sp>
    <dsp:sp modelId="{E7E6FAC7-C4E4-4266-B4D4-5FC336A48171}">
      <dsp:nvSpPr>
        <dsp:cNvPr id="0" name=""/>
        <dsp:cNvSpPr/>
      </dsp:nvSpPr>
      <dsp:spPr>
        <a:xfrm>
          <a:off x="1354865" y="3046231"/>
          <a:ext cx="1440005" cy="14400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90,000 water vole records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5749" y="3257115"/>
        <a:ext cx="1018237" cy="1018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F34B8-1DB4-4DA8-BD48-0BE252424283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5945-9537-438C-8466-38A91E9FC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850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EEFFE-2E44-491D-B2A9-652AEEC9F9AC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F414D-2B3E-4894-BEE2-1E100D27D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5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Introductory – who I am, what presentation is about</a:t>
            </a:r>
          </a:p>
          <a:p>
            <a:endParaRPr lang="en-GB" dirty="0" smtClean="0"/>
          </a:p>
          <a:p>
            <a:r>
              <a:rPr lang="en-GB" dirty="0" smtClean="0"/>
              <a:t>Show of hands – how many saw 30% decline news?</a:t>
            </a:r>
          </a:p>
          <a:p>
            <a:endParaRPr lang="en-GB" dirty="0" smtClean="0"/>
          </a:p>
          <a:p>
            <a:r>
              <a:rPr lang="en-GB" dirty="0" smtClean="0"/>
              <a:t>Show</a:t>
            </a:r>
            <a:r>
              <a:rPr lang="en-GB" baseline="0" dirty="0" smtClean="0"/>
              <a:t> </a:t>
            </a:r>
            <a:r>
              <a:rPr lang="en-GB" dirty="0" smtClean="0"/>
              <a:t>of hands – how many have heard of the project?</a:t>
            </a:r>
          </a:p>
          <a:p>
            <a:endParaRPr lang="en-GB" dirty="0" smtClean="0"/>
          </a:p>
          <a:p>
            <a:r>
              <a:rPr lang="en-GB" b="1" dirty="0" smtClean="0"/>
              <a:t>No</a:t>
            </a:r>
            <a:r>
              <a:rPr lang="en-GB" b="1" baseline="0" dirty="0" smtClean="0"/>
              <a:t> animation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74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Explaining</a:t>
            </a:r>
            <a:r>
              <a:rPr lang="en-GB" baseline="0" dirty="0" smtClean="0"/>
              <a:t> aim 2 – alert, local and regional key areas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ANIMATION</a:t>
            </a:r>
            <a:endParaRPr lang="en-GB" b="0" baseline="0" dirty="0" smtClean="0"/>
          </a:p>
          <a:p>
            <a:r>
              <a:rPr lang="en-GB" b="0" baseline="0" dirty="0" smtClean="0"/>
              <a:t>Alert areas map title plus 1 bullet point plus UK map of Alert areas fade in on click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Local Key Areas title plus 2 bullet points plus UK map of LKAs fade in on click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Regional Key Areas title plus 2 bullet points plus UK map of RKAs fade in on click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9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Explanation of alert,</a:t>
            </a:r>
            <a:r>
              <a:rPr lang="en-GB" baseline="0" dirty="0" smtClean="0"/>
              <a:t> local and regional key areas mapping using NWT example</a:t>
            </a:r>
          </a:p>
          <a:p>
            <a:endParaRPr lang="en-GB" baseline="0" dirty="0" smtClean="0"/>
          </a:p>
          <a:p>
            <a:r>
              <a:rPr lang="en-GB" baseline="0" dirty="0" smtClean="0"/>
              <a:t>Images: see animation details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ANIMATION</a:t>
            </a:r>
            <a:endParaRPr lang="en-GB" b="0" baseline="0" dirty="0" smtClean="0"/>
          </a:p>
          <a:p>
            <a:endParaRPr lang="en-GB" b="0" baseline="0" dirty="0" smtClean="0"/>
          </a:p>
          <a:p>
            <a:r>
              <a:rPr lang="en-GB" b="0" baseline="0" dirty="0" smtClean="0"/>
              <a:t>Map 1: alert areas – appears on click then fades on click</a:t>
            </a:r>
          </a:p>
          <a:p>
            <a:r>
              <a:rPr lang="en-GB" b="0" baseline="0" dirty="0" smtClean="0"/>
              <a:t>Map 2: local keys areas – appears on previous then fades on click</a:t>
            </a:r>
          </a:p>
          <a:p>
            <a:r>
              <a:rPr lang="en-GB" b="0" baseline="0" dirty="0" smtClean="0"/>
              <a:t>Map 3: regional key areas – appears on previous then fades on click</a:t>
            </a:r>
          </a:p>
          <a:p>
            <a:r>
              <a:rPr lang="en-GB" b="0" baseline="0" dirty="0" smtClean="0"/>
              <a:t>Map 4: combined map of 1-3 – appears on previous</a:t>
            </a:r>
          </a:p>
          <a:p>
            <a:r>
              <a:rPr lang="en-GB" b="0" baseline="0" dirty="0" smtClean="0"/>
              <a:t>Yellow oval west of Hexham – fades in on click then fades out on next click</a:t>
            </a:r>
          </a:p>
          <a:p>
            <a:r>
              <a:rPr lang="en-GB" b="0" baseline="0" dirty="0" smtClean="0"/>
              <a:t>Yellow over between two RKAs fades in on previous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928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Three examples</a:t>
            </a:r>
            <a:r>
              <a:rPr lang="en-GB" baseline="0" dirty="0" smtClean="0"/>
              <a:t> of how the alert maps are used.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Quick show of hands – how many use the maps or can see potential for using them?  Request for feedback.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4 x images: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Background map of south central England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3 x maps for BBOWT, SDNPA and CWT projects – see animation details</a:t>
            </a:r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ANIMATION</a:t>
            </a:r>
            <a:endParaRPr lang="en-GB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Background Map – fade out on click and </a:t>
            </a:r>
            <a:r>
              <a:rPr lang="en-GB" dirty="0" smtClean="0"/>
              <a:t>Map 1 (BBOWT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 Thames and River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Regional Key Area map) – fade in on previous</a:t>
            </a:r>
            <a:endParaRPr lang="en-GB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2 (SDNPA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map) – fade in on click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3 (Cheshire Wildlife Trust map) – fade in on click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35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Moving on to Aim 1</a:t>
            </a:r>
            <a:r>
              <a:rPr lang="en-GB" baseline="0" dirty="0" smtClean="0"/>
              <a:t> – have we done enough?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No animation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b="0" dirty="0" smtClean="0"/>
              <a:t>1</a:t>
            </a:r>
            <a:r>
              <a:rPr lang="en-GB" b="0" baseline="0" dirty="0" smtClean="0"/>
              <a:t> x image of water vole (Darin Smith)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96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Critical assessment</a:t>
            </a:r>
            <a:r>
              <a:rPr lang="en-GB" baseline="0" dirty="0" smtClean="0"/>
              <a:t> of results against targets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Static photos x 5 – mink, development site, river flooding, hard engineered river, crop spraying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Images x 10 – see animation details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ANIMATION</a:t>
            </a:r>
          </a:p>
          <a:p>
            <a:r>
              <a:rPr lang="en-GB" b="0" baseline="0" dirty="0" smtClean="0"/>
              <a:t>Map 1: 2002-2006 – wipe up on click</a:t>
            </a:r>
          </a:p>
          <a:p>
            <a:r>
              <a:rPr lang="en-GB" b="0" baseline="0" dirty="0" smtClean="0"/>
              <a:t>Map 2: 2003-2007 – wipe up on click, overlay previous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Map 3: 2004-2008 – wipe up on click, overlay previous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Map 4: 2005-2009 – wipe up on click, overlay previous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Map 5: 2006-2010 – wipe up on click, overlay previous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Map 6: 2007-2011 – wipe up on click, overlay previous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Map 7: 2008-2012 – wipe up on click, overlay previous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Map 8: 2009-2013 – wipe up on click, overlay previous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Map 9: 2010-2014 – wipe up on click, overlay previous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Map 10: 2011-2015 – wipe up on click, overlay previous</a:t>
            </a:r>
          </a:p>
          <a:p>
            <a:endParaRPr lang="en-GB" b="0" baseline="0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37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Positive</a:t>
            </a:r>
            <a:r>
              <a:rPr lang="en-GB" baseline="0" dirty="0" smtClean="0"/>
              <a:t> local news stories despite grim figures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Images x 3 – see animation</a:t>
            </a:r>
            <a:r>
              <a:rPr lang="en-GB" baseline="0" dirty="0" smtClean="0"/>
              <a:t> details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ANIMATION</a:t>
            </a:r>
            <a:endParaRPr lang="en-GB" b="0" baseline="0" dirty="0" smtClean="0"/>
          </a:p>
          <a:p>
            <a:endParaRPr lang="en-GB" b="0" baseline="0" dirty="0" smtClean="0"/>
          </a:p>
          <a:p>
            <a:r>
              <a:rPr lang="en-GB" b="0" baseline="0" dirty="0" smtClean="0"/>
              <a:t>Image 1: ITV News screenshot for </a:t>
            </a:r>
            <a:r>
              <a:rPr lang="en-GB" b="0" baseline="0" dirty="0" err="1" smtClean="0"/>
              <a:t>Cambs</a:t>
            </a:r>
            <a:r>
              <a:rPr lang="en-GB" b="0" baseline="0" dirty="0" smtClean="0"/>
              <a:t> – zoom appears on click</a:t>
            </a:r>
          </a:p>
          <a:p>
            <a:r>
              <a:rPr lang="en-GB" b="0" baseline="0" dirty="0" smtClean="0"/>
              <a:t>Image 2: Oxford Mail screenshot for Oxon – zoom appears on click</a:t>
            </a:r>
          </a:p>
          <a:p>
            <a:r>
              <a:rPr lang="en-GB" b="0" baseline="0" dirty="0" smtClean="0"/>
              <a:t>Image 3: Telegraph screenshot for fightback but still need help… – zoom appears on click</a:t>
            </a:r>
            <a:endParaRPr lang="en-GB" b="1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02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Quick representation</a:t>
            </a:r>
            <a:r>
              <a:rPr lang="en-GB" b="0" baseline="0" dirty="0" smtClean="0"/>
              <a:t> of areas where water vole reintroduction work taking place, grouped by 100km grid square</a:t>
            </a:r>
          </a:p>
          <a:p>
            <a:endParaRPr lang="en-GB" b="0" baseline="0" dirty="0" smtClean="0"/>
          </a:p>
          <a:p>
            <a:r>
              <a:rPr lang="en-GB" b="1" baseline="0" dirty="0" smtClean="0"/>
              <a:t>No animation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4 x images:</a:t>
            </a:r>
          </a:p>
          <a:p>
            <a:pPr marL="228600" indent="-228600">
              <a:buAutoNum type="arabicPeriod"/>
            </a:pPr>
            <a:r>
              <a:rPr lang="en-GB" b="0" baseline="0" dirty="0" smtClean="0"/>
              <a:t>Broad map of water vole </a:t>
            </a:r>
            <a:r>
              <a:rPr lang="en-GB" b="0" baseline="0" dirty="0" err="1" smtClean="0"/>
              <a:t>reintros</a:t>
            </a:r>
            <a:r>
              <a:rPr lang="en-GB" b="0" baseline="0" dirty="0" smtClean="0"/>
              <a:t> by 100km square</a:t>
            </a:r>
          </a:p>
          <a:p>
            <a:pPr marL="0" indent="0">
              <a:buNone/>
            </a:pPr>
            <a:r>
              <a:rPr lang="en-GB" b="0" baseline="0" dirty="0" smtClean="0"/>
              <a:t>2-3. 3 x photos from various </a:t>
            </a:r>
            <a:r>
              <a:rPr lang="en-GB" b="0" baseline="0" dirty="0" err="1" smtClean="0"/>
              <a:t>reintros</a:t>
            </a: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2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Introduction to final slides and</a:t>
            </a:r>
            <a:r>
              <a:rPr lang="en-GB" b="0" baseline="0" dirty="0" smtClean="0"/>
              <a:t> recommendations</a:t>
            </a:r>
          </a:p>
          <a:p>
            <a:endParaRPr lang="en-GB" b="0" baseline="0" dirty="0" smtClean="0"/>
          </a:p>
          <a:p>
            <a:r>
              <a:rPr lang="en-GB" b="1" i="0" baseline="0" dirty="0" smtClean="0"/>
              <a:t>No animation</a:t>
            </a:r>
            <a:endParaRPr lang="en-GB" b="1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2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r>
              <a:rPr lang="en-GB" baseline="0" dirty="0" smtClean="0"/>
              <a:t> for government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No animation</a:t>
            </a:r>
          </a:p>
          <a:p>
            <a:endParaRPr lang="en-GB" b="1" baseline="0" dirty="0" smtClean="0"/>
          </a:p>
          <a:p>
            <a:r>
              <a:rPr lang="en-GB" b="0" baseline="0" dirty="0" smtClean="0"/>
              <a:t>1 x image: background full slide image Lower Test Marshes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35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Recommendations for landowners</a:t>
            </a:r>
          </a:p>
          <a:p>
            <a:endParaRPr lang="en-GB" dirty="0" smtClean="0"/>
          </a:p>
          <a:p>
            <a:r>
              <a:rPr lang="en-GB" b="1" dirty="0" smtClean="0"/>
              <a:t>No animation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b="0" dirty="0" smtClean="0"/>
              <a:t>1</a:t>
            </a:r>
            <a:r>
              <a:rPr lang="en-GB" b="0" baseline="0" dirty="0" smtClean="0"/>
              <a:t> x image: full slide background image of St Clair’s Meadows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3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Background to project – as per slide</a:t>
            </a:r>
          </a:p>
          <a:p>
            <a:endParaRPr lang="en-GB" dirty="0" smtClean="0"/>
          </a:p>
          <a:p>
            <a:r>
              <a:rPr lang="en-GB" b="1" dirty="0" smtClean="0"/>
              <a:t>No animation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b="0" dirty="0" smtClean="0"/>
              <a:t>Image of UK BAP logo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48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r>
              <a:rPr lang="en-GB" baseline="0" dirty="0" smtClean="0"/>
              <a:t> for conservation charities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No animation</a:t>
            </a:r>
            <a:endParaRPr lang="en-GB" b="0" baseline="0" dirty="0" smtClean="0"/>
          </a:p>
          <a:p>
            <a:endParaRPr lang="en-GB" b="0" baseline="0" dirty="0" smtClean="0"/>
          </a:p>
          <a:p>
            <a:r>
              <a:rPr lang="en-GB" b="0" baseline="0" dirty="0" smtClean="0"/>
              <a:t>1 x image: full slide background image of private estate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35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Recommendations for individuals</a:t>
            </a:r>
          </a:p>
          <a:p>
            <a:endParaRPr lang="en-GB" dirty="0" smtClean="0"/>
          </a:p>
          <a:p>
            <a:r>
              <a:rPr lang="en-GB" b="1" dirty="0" smtClean="0"/>
              <a:t>No animation</a:t>
            </a:r>
          </a:p>
          <a:p>
            <a:endParaRPr lang="en-GB" dirty="0" smtClean="0"/>
          </a:p>
          <a:p>
            <a:r>
              <a:rPr lang="en-GB" dirty="0" smtClean="0"/>
              <a:t>1</a:t>
            </a:r>
            <a:r>
              <a:rPr lang="en-GB" baseline="0" dirty="0" smtClean="0"/>
              <a:t> x image: full slide background image of River Itchen volunteers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35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attendees can do today!</a:t>
            </a:r>
          </a:p>
          <a:p>
            <a:endParaRPr lang="en-GB" dirty="0" smtClean="0"/>
          </a:p>
          <a:p>
            <a:r>
              <a:rPr lang="en-GB" b="1" dirty="0" smtClean="0"/>
              <a:t>No</a:t>
            </a:r>
            <a:r>
              <a:rPr lang="en-GB" b="1" baseline="0" dirty="0" smtClean="0"/>
              <a:t> animation</a:t>
            </a:r>
            <a:endParaRPr lang="en-GB" b="0" baseline="0" dirty="0" smtClean="0"/>
          </a:p>
          <a:p>
            <a:endParaRPr lang="en-GB" b="0" baseline="0" dirty="0" smtClean="0"/>
          </a:p>
          <a:p>
            <a:r>
              <a:rPr lang="en-GB" b="0" baseline="0" dirty="0" smtClean="0"/>
              <a:t>1 x image: full slide background image of Itchen Stoke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12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Closing slide – thanks</a:t>
            </a:r>
            <a:r>
              <a:rPr lang="en-GB" baseline="0" dirty="0" smtClean="0"/>
              <a:t> to all who have contributed to the project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No animation</a:t>
            </a:r>
            <a:endParaRPr lang="en-GB" b="0" baseline="0" dirty="0" smtClean="0"/>
          </a:p>
          <a:p>
            <a:endParaRPr lang="en-GB" b="0" baseline="0" dirty="0" smtClean="0"/>
          </a:p>
          <a:p>
            <a:r>
              <a:rPr lang="en-GB" b="0" baseline="0" dirty="0" smtClean="0"/>
              <a:t>1 x image: full slide background image of water vole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3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Background to why WT</a:t>
            </a:r>
            <a:r>
              <a:rPr lang="en-GB" b="0" baseline="0" dirty="0" smtClean="0"/>
              <a:t> </a:t>
            </a:r>
            <a:r>
              <a:rPr lang="en-GB" b="0" dirty="0" smtClean="0"/>
              <a:t>manage</a:t>
            </a:r>
            <a:r>
              <a:rPr lang="en-GB" b="0" baseline="0" dirty="0" smtClean="0"/>
              <a:t> and deliver this project</a:t>
            </a:r>
          </a:p>
          <a:p>
            <a:endParaRPr lang="en-GB" b="0" baseline="0" dirty="0" smtClean="0"/>
          </a:p>
          <a:p>
            <a:r>
              <a:rPr lang="en-GB" b="1" baseline="0" dirty="0" smtClean="0"/>
              <a:t>ANIMATION</a:t>
            </a:r>
          </a:p>
          <a:p>
            <a:r>
              <a:rPr lang="en-GB" b="0" baseline="0" dirty="0" smtClean="0"/>
              <a:t>Wildlife Trusts are…fades in on click</a:t>
            </a:r>
          </a:p>
          <a:p>
            <a:r>
              <a:rPr lang="en-GB" b="0" baseline="0" dirty="0" smtClean="0"/>
              <a:t>6 x bullet points fade in after previous</a:t>
            </a:r>
          </a:p>
          <a:p>
            <a:r>
              <a:rPr lang="en-GB" b="0" baseline="0" dirty="0" smtClean="0"/>
              <a:t>Final statement appear on click then pulse after previous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Background image of river with foreground image map of Trusts with stars and labels for TWT and HIWWT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5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Preamble to following slides.</a:t>
            </a:r>
          </a:p>
          <a:p>
            <a:endParaRPr lang="en-GB" dirty="0" smtClean="0"/>
          </a:p>
          <a:p>
            <a:r>
              <a:rPr lang="en-GB" dirty="0" smtClean="0"/>
              <a:t>Overview of main project</a:t>
            </a:r>
            <a:r>
              <a:rPr lang="en-GB" baseline="0" dirty="0" smtClean="0"/>
              <a:t> steps from gathering records to disseminating outputs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No animation</a:t>
            </a:r>
          </a:p>
          <a:p>
            <a:endParaRPr lang="en-GB" b="1" baseline="0" dirty="0" smtClean="0"/>
          </a:p>
          <a:p>
            <a:r>
              <a:rPr lang="en-GB" b="0" baseline="0" dirty="0" smtClean="0"/>
              <a:t>1 x image of front cover of latest report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3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the database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art graphic showing central theme of total number of records, with number of data suppliers and number of water vole and mink records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animation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x image of woman with exploding computer screen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5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Explain GIS analysis </a:t>
            </a:r>
            <a:r>
              <a:rPr lang="en-GB" baseline="0" dirty="0" smtClean="0"/>
              <a:t>– records.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1 x image – map of NWT area with WV and mink records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Pose</a:t>
            </a:r>
            <a:r>
              <a:rPr lang="en-GB" baseline="0" dirty="0" smtClean="0"/>
              <a:t> “Missing Data” question to audience - t</a:t>
            </a:r>
            <a:r>
              <a:rPr lang="en-GB" dirty="0" smtClean="0"/>
              <a:t>o be discussed in workshop.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ANIMATION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/>
              <a:t>Circle appears around Kielder on click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/>
              <a:t>Missing</a:t>
            </a:r>
            <a:r>
              <a:rPr lang="en-GB" baseline="0" dirty="0" smtClean="0"/>
              <a:t> data statement appears and expands on click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 smtClean="0"/>
              <a:t>Question – how improve – appears and expands with previous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 smtClean="0"/>
              <a:t>Clipart thinking person graphic – appears and expands with previous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4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Explanation</a:t>
            </a:r>
            <a:r>
              <a:rPr lang="en-GB" baseline="0" dirty="0" smtClean="0"/>
              <a:t> of GIS analysis step 2 – distribution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2 x images – map 1 showing distribution map for WV in NWT area for all records, map 2 showing same but for 2006-2015 records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ANIMATION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Map 1 appears on click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Map 2 fades in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84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Explanation of GIS analysis step 3 – creation</a:t>
            </a:r>
            <a:r>
              <a:rPr lang="en-GB" baseline="0" dirty="0" smtClean="0"/>
              <a:t> of alert areas</a:t>
            </a:r>
          </a:p>
          <a:p>
            <a:endParaRPr lang="en-GB" baseline="0" dirty="0" smtClean="0"/>
          </a:p>
          <a:p>
            <a:r>
              <a:rPr lang="en-GB" b="1" dirty="0" smtClean="0"/>
              <a:t>No animation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b="0" dirty="0" smtClean="0"/>
              <a:t>2</a:t>
            </a:r>
            <a:r>
              <a:rPr lang="en-GB" b="0" baseline="0" dirty="0" smtClean="0"/>
              <a:t> x images: extracts of alert area mapping showing first and last steps with text box explaining records to alert area and connecting arrow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3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of project aims</a:t>
            </a:r>
          </a:p>
          <a:p>
            <a:endParaRPr lang="en-GB" dirty="0" smtClean="0"/>
          </a:p>
          <a:p>
            <a:r>
              <a:rPr lang="en-GB" b="1" dirty="0" smtClean="0"/>
              <a:t>No animation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b="0" dirty="0" smtClean="0"/>
              <a:t>1</a:t>
            </a:r>
            <a:r>
              <a:rPr lang="en-GB" b="0" baseline="0" dirty="0" smtClean="0"/>
              <a:t> x image of water vole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9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5952" y="1955799"/>
            <a:ext cx="8426694" cy="98083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Presentation 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5952" y="3161912"/>
            <a:ext cx="7169394" cy="571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Presentation date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5952" y="3784212"/>
            <a:ext cx="7151810" cy="571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90256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37040" y="968500"/>
            <a:ext cx="7189176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281246" y="1916723"/>
            <a:ext cx="3457575" cy="334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     90mm x 130mm</a:t>
            </a:r>
          </a:p>
          <a:p>
            <a:r>
              <a:rPr lang="en-GB" dirty="0" smtClean="0"/>
              <a:t>	     Image guide size	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485" y="1928618"/>
            <a:ext cx="4677508" cy="332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Main text to go here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We recommend</a:t>
            </a:r>
          </a:p>
          <a:p>
            <a:pPr lvl="0"/>
            <a:r>
              <a:rPr lang="en-US" dirty="0" smtClean="0"/>
              <a:t>no more</a:t>
            </a:r>
          </a:p>
          <a:p>
            <a:pPr lvl="0"/>
            <a:r>
              <a:rPr lang="en-US" dirty="0" smtClean="0"/>
              <a:t>than</a:t>
            </a:r>
          </a:p>
          <a:p>
            <a:pPr lvl="0"/>
            <a:r>
              <a:rPr lang="en-US" dirty="0" smtClean="0"/>
              <a:t>six</a:t>
            </a:r>
          </a:p>
          <a:p>
            <a:pPr lvl="0"/>
            <a:r>
              <a:rPr lang="en-US" dirty="0" smtClean="0"/>
              <a:t>bullet points</a:t>
            </a:r>
          </a:p>
          <a:p>
            <a:pPr lvl="0"/>
            <a:r>
              <a:rPr lang="en-US" dirty="0" smtClean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76720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9277" y="1617785"/>
            <a:ext cx="7411915" cy="3701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Type here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7040" y="968500"/>
            <a:ext cx="743536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97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1538654"/>
            <a:ext cx="7366000" cy="373184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7040" y="968500"/>
            <a:ext cx="7356229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8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822" y="1945176"/>
            <a:ext cx="8414239" cy="1035416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21421" y="3164743"/>
            <a:ext cx="7175500" cy="58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date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1421" y="3842850"/>
            <a:ext cx="7192962" cy="60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51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37040" y="968500"/>
            <a:ext cx="7189176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281246" y="1916723"/>
            <a:ext cx="3457575" cy="334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     90mm x 130mm</a:t>
            </a:r>
          </a:p>
          <a:p>
            <a:r>
              <a:rPr lang="en-GB" dirty="0" smtClean="0"/>
              <a:t>	     Image guide size	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485" y="1928618"/>
            <a:ext cx="4677508" cy="332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Main text to go here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We recommend</a:t>
            </a:r>
          </a:p>
          <a:p>
            <a:pPr lvl="0"/>
            <a:r>
              <a:rPr lang="en-US" dirty="0" smtClean="0"/>
              <a:t>no more</a:t>
            </a:r>
          </a:p>
          <a:p>
            <a:pPr lvl="0"/>
            <a:r>
              <a:rPr lang="en-US" dirty="0" smtClean="0"/>
              <a:t>than</a:t>
            </a:r>
          </a:p>
          <a:p>
            <a:pPr lvl="0"/>
            <a:r>
              <a:rPr lang="en-US" dirty="0" smtClean="0"/>
              <a:t>six</a:t>
            </a:r>
          </a:p>
          <a:p>
            <a:pPr lvl="0"/>
            <a:r>
              <a:rPr lang="en-US" dirty="0" smtClean="0"/>
              <a:t>bullet points</a:t>
            </a:r>
          </a:p>
          <a:p>
            <a:pPr lvl="0"/>
            <a:r>
              <a:rPr lang="en-US" dirty="0" smtClean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94791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9277" y="1617785"/>
            <a:ext cx="7411915" cy="3701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Type here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7040" y="968500"/>
            <a:ext cx="743536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27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ing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1538654"/>
            <a:ext cx="7366000" cy="373184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7040" y="968500"/>
            <a:ext cx="7356229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56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9277" y="1837592"/>
            <a:ext cx="3314700" cy="403567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Text to go here</a:t>
            </a:r>
          </a:p>
          <a:p>
            <a:pPr lvl="0"/>
            <a:r>
              <a:rPr lang="en-GB" dirty="0" smtClean="0"/>
              <a:t>We recommend</a:t>
            </a:r>
          </a:p>
          <a:p>
            <a:pPr lvl="0"/>
            <a:r>
              <a:rPr lang="en-GB" dirty="0" smtClean="0"/>
              <a:t>No more</a:t>
            </a:r>
          </a:p>
          <a:p>
            <a:pPr lvl="0"/>
            <a:r>
              <a:rPr lang="en-GB" dirty="0" smtClean="0"/>
              <a:t>Than six</a:t>
            </a:r>
          </a:p>
          <a:p>
            <a:pPr lvl="0"/>
            <a:r>
              <a:rPr lang="en-GB" dirty="0" smtClean="0"/>
              <a:t>Bullet points</a:t>
            </a:r>
          </a:p>
          <a:p>
            <a:pPr lvl="0"/>
            <a:r>
              <a:rPr lang="en-GB" dirty="0" smtClean="0"/>
              <a:t>here</a:t>
            </a:r>
          </a:p>
          <a:p>
            <a:pPr lvl="0"/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910379" y="4292600"/>
            <a:ext cx="4638675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Text for graphics to go here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919171" y="1912209"/>
            <a:ext cx="2171700" cy="21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Graphic here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323867" y="1912209"/>
            <a:ext cx="2181225" cy="21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Graphic here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7040" y="968500"/>
            <a:ext cx="7321061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75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44351" y="6457333"/>
            <a:ext cx="14414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  <a:latin typeface="Univers LT Std 45 Light" panose="020B0403020202020204" pitchFamily="34" charset="0"/>
                <a:cs typeface="Arial" panose="020B0604020202020204" pitchFamily="34" charset="0"/>
              </a:rPr>
              <a:t>www.hiwwt.org.uk</a:t>
            </a:r>
            <a:endParaRPr lang="en-GB" sz="1050" b="1" dirty="0">
              <a:solidFill>
                <a:schemeClr val="bg1"/>
              </a:solidFill>
              <a:latin typeface="Univers LT Std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740346" y="6457333"/>
            <a:ext cx="3351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Univers LT Std 45 Light" panose="020B0403020202020204" pitchFamily="34" charset="0"/>
                <a:cs typeface="Arial" panose="020B0604020202020204" pitchFamily="34" charset="0"/>
              </a:rPr>
              <a:t>Protecting </a:t>
            </a:r>
            <a:r>
              <a:rPr lang="en-GB" sz="1050" b="1" dirty="0" smtClean="0">
                <a:solidFill>
                  <a:schemeClr val="bg1"/>
                </a:solidFill>
                <a:latin typeface="Univers LT Std 45 Light" panose="020B0403020202020204" pitchFamily="34" charset="0"/>
                <a:cs typeface="Arial" panose="020B0604020202020204" pitchFamily="34" charset="0"/>
              </a:rPr>
              <a:t>wildlife</a:t>
            </a:r>
            <a:r>
              <a:rPr lang="en-GB" sz="1050" dirty="0" smtClean="0">
                <a:solidFill>
                  <a:schemeClr val="bg1"/>
                </a:solidFill>
                <a:latin typeface="Univers LT Std 45 Light" panose="020B0403020202020204" pitchFamily="34" charset="0"/>
                <a:cs typeface="Arial" panose="020B0604020202020204" pitchFamily="34" charset="0"/>
              </a:rPr>
              <a:t>, inspiring </a:t>
            </a:r>
            <a:r>
              <a:rPr lang="en-GB" sz="1050" b="1" dirty="0" smtClean="0">
                <a:solidFill>
                  <a:schemeClr val="bg1"/>
                </a:solidFill>
                <a:latin typeface="Univers LT Std 45 Light" panose="020B0403020202020204" pitchFamily="34" charset="0"/>
                <a:cs typeface="Arial" panose="020B0604020202020204" pitchFamily="34" charset="0"/>
              </a:rPr>
              <a:t>people</a:t>
            </a:r>
            <a:endParaRPr lang="en-GB" sz="1050" b="1" dirty="0">
              <a:solidFill>
                <a:schemeClr val="bg1"/>
              </a:solidFill>
              <a:latin typeface="Univers LT Std 45 Light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317" y="294536"/>
            <a:ext cx="862584" cy="1365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885" y="5581841"/>
            <a:ext cx="9407769" cy="14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108" y="307848"/>
            <a:ext cx="862584" cy="1365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34433"/>
            <a:ext cx="9144000" cy="5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6" r:id="rId2"/>
    <p:sldLayoutId id="2147483695" r:id="rId3"/>
    <p:sldLayoutId id="2147483694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google.co.uk/url?sa=i&amp;rct=j&amp;q=&amp;esrc=s&amp;source=images&amp;cd=&amp;cad=rja&amp;uact=8&amp;ved=0ahUKEwjY_rOX4sHSAhUL8RQKHS8wAnAQjRwIBw&amp;url=http://www.johnlund.com/page/7662/woman-seated-in-front-of-exploding-computer.asp&amp;bvm=bv.148747831,d.ZGg&amp;psig=AFQjCNFFFfDJG4kV8TAPpCZT4GQYrFgqXA&amp;ust=1488885848154984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4229" y="1287583"/>
            <a:ext cx="8426694" cy="980831"/>
          </a:xfrm>
        </p:spPr>
        <p:txBody>
          <a:bodyPr/>
          <a:lstStyle/>
          <a:p>
            <a:r>
              <a:rPr lang="en-GB" sz="4800" dirty="0" smtClean="0"/>
              <a:t>Mapping</a:t>
            </a:r>
            <a:r>
              <a:rPr lang="en-GB" sz="6000" dirty="0" smtClean="0"/>
              <a:t> </a:t>
            </a:r>
            <a:r>
              <a:rPr lang="en-GB" sz="4800" dirty="0" smtClean="0"/>
              <a:t>Ratty:</a:t>
            </a:r>
          </a:p>
          <a:p>
            <a:r>
              <a:rPr lang="en-GB" sz="4000" dirty="0" smtClean="0"/>
              <a:t>The National Water Vole Database &amp; Mapping Project</a:t>
            </a:r>
            <a:endParaRPr lang="en-GB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5952" y="3607389"/>
            <a:ext cx="7169394" cy="571500"/>
          </a:xfrm>
        </p:spPr>
        <p:txBody>
          <a:bodyPr/>
          <a:lstStyle/>
          <a:p>
            <a:r>
              <a:rPr lang="en-GB" dirty="0"/>
              <a:t>Restoring Ratty Conference</a:t>
            </a:r>
          </a:p>
          <a:p>
            <a:r>
              <a:rPr lang="en-GB" dirty="0" smtClean="0"/>
              <a:t>11</a:t>
            </a:r>
            <a:r>
              <a:rPr lang="en-GB" baseline="30000" dirty="0" smtClean="0"/>
              <a:t>th</a:t>
            </a:r>
            <a:r>
              <a:rPr lang="en-GB" dirty="0" smtClean="0"/>
              <a:t> – 12</a:t>
            </a:r>
            <a:r>
              <a:rPr lang="en-GB" baseline="30000" dirty="0" smtClean="0"/>
              <a:t>th</a:t>
            </a:r>
            <a:r>
              <a:rPr lang="en-GB" dirty="0" smtClean="0"/>
              <a:t> October 2018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35952" y="4583355"/>
            <a:ext cx="7151810" cy="571500"/>
          </a:xfrm>
        </p:spPr>
        <p:txBody>
          <a:bodyPr/>
          <a:lstStyle/>
          <a:p>
            <a:r>
              <a:rPr lang="en-GB" dirty="0" smtClean="0"/>
              <a:t>Catherine McGuire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6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040" y="674578"/>
            <a:ext cx="7511560" cy="457200"/>
          </a:xfrm>
        </p:spPr>
        <p:txBody>
          <a:bodyPr/>
          <a:lstStyle/>
          <a:p>
            <a:r>
              <a:rPr lang="en-GB" dirty="0" smtClean="0"/>
              <a:t>Aim 2: Mapping Key Areas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9607" y="1242983"/>
            <a:ext cx="4298664" cy="4945944"/>
          </a:xfrm>
        </p:spPr>
        <p:txBody>
          <a:bodyPr/>
          <a:lstStyle/>
          <a:p>
            <a:r>
              <a:rPr lang="en-GB" altLang="en-US" b="1" dirty="0"/>
              <a:t>Alert </a:t>
            </a:r>
            <a:r>
              <a:rPr lang="en-GB" altLang="en-US" b="1" dirty="0" smtClean="0"/>
              <a:t>Areas: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/>
              <a:t>2km buffered water vole records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  <a:p>
            <a:r>
              <a:rPr lang="en-GB" b="1" dirty="0"/>
              <a:t>Local </a:t>
            </a:r>
            <a:r>
              <a:rPr lang="en-GB" b="1" dirty="0" smtClean="0"/>
              <a:t>Key Areas: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6km</a:t>
            </a:r>
            <a:r>
              <a:rPr lang="en-GB" baseline="30000" dirty="0" smtClean="0"/>
              <a:t>2</a:t>
            </a:r>
            <a:r>
              <a:rPr lang="en-GB" dirty="0" smtClean="0"/>
              <a:t> or greater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Important for </a:t>
            </a:r>
            <a:r>
              <a:rPr lang="en-GB" i="1" dirty="0" smtClean="0"/>
              <a:t>local</a:t>
            </a:r>
            <a:r>
              <a:rPr lang="en-GB" dirty="0" smtClean="0"/>
              <a:t> populations of water voles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  <a:p>
            <a:r>
              <a:rPr lang="en-GB" b="1" dirty="0" smtClean="0"/>
              <a:t>Regional Key Areas: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35km</a:t>
            </a:r>
            <a:r>
              <a:rPr lang="en-GB" baseline="30000" dirty="0" smtClean="0"/>
              <a:t>2</a:t>
            </a:r>
            <a:r>
              <a:rPr lang="en-GB" dirty="0" smtClean="0"/>
              <a:t> or greater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More likely to survive stochastic events </a:t>
            </a:r>
            <a:r>
              <a:rPr lang="en-US" altLang="en-US" dirty="0"/>
              <a:t>and persist for 40+ </a:t>
            </a:r>
            <a:r>
              <a:rPr lang="en-US" altLang="en-US" dirty="0" smtClean="0"/>
              <a:t>years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3015" y="291258"/>
            <a:ext cx="3735658" cy="610643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3015" y="291258"/>
            <a:ext cx="3735658" cy="610550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862" y="290414"/>
            <a:ext cx="3746811" cy="610727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03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040" y="674578"/>
            <a:ext cx="7511560" cy="457200"/>
          </a:xfrm>
        </p:spPr>
        <p:txBody>
          <a:bodyPr/>
          <a:lstStyle/>
          <a:p>
            <a:r>
              <a:rPr lang="en-GB" dirty="0"/>
              <a:t>Alert, Local </a:t>
            </a:r>
            <a:r>
              <a:rPr lang="en-GB" dirty="0" smtClean="0"/>
              <a:t>&amp; Regional </a:t>
            </a:r>
            <a:r>
              <a:rPr lang="en-GB" dirty="0"/>
              <a:t>Key Area Mapping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16" y="1090246"/>
            <a:ext cx="4699917" cy="452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75" y="1090246"/>
            <a:ext cx="4679331" cy="452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1939" y="1090246"/>
            <a:ext cx="4699917" cy="452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1" y="1090246"/>
            <a:ext cx="4687180" cy="4521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65411" y="4527933"/>
            <a:ext cx="1726424" cy="89236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899971" y="4880472"/>
            <a:ext cx="2241885" cy="73137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0532"/>
            <a:ext cx="9144000" cy="37176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3823" y="460911"/>
            <a:ext cx="7189176" cy="457200"/>
          </a:xfrm>
        </p:spPr>
        <p:txBody>
          <a:bodyPr/>
          <a:lstStyle/>
          <a:p>
            <a:r>
              <a:rPr lang="en-GB" dirty="0" smtClean="0"/>
              <a:t>The maps in action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776" y="1072211"/>
            <a:ext cx="5539941" cy="44259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694" y="1072214"/>
            <a:ext cx="6314026" cy="4425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9094" y="1072213"/>
            <a:ext cx="6362456" cy="442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89499" cy="6342185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 1: Assessing the trends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59567" y="2817618"/>
            <a:ext cx="4185139" cy="2363982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GB" dirty="0" smtClean="0"/>
              <a:t>Amazing work has been done and continues to be done.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We should be proud.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But… have we done enough?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02578" y="5845300"/>
            <a:ext cx="2640622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3A77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 smtClean="0">
                <a:solidFill>
                  <a:schemeClr val="bg1"/>
                </a:solidFill>
              </a:rPr>
              <a:t>© Darin Smith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84657">
            <a:off x="336321" y="1554591"/>
            <a:ext cx="2077821" cy="2649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040" y="557348"/>
            <a:ext cx="7511560" cy="457200"/>
          </a:xfrm>
        </p:spPr>
        <p:txBody>
          <a:bodyPr/>
          <a:lstStyle/>
          <a:p>
            <a:r>
              <a:rPr lang="en-GB" dirty="0" smtClean="0"/>
              <a:t>The national picture – have we failed the BAP targets?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009474" y="1207476"/>
            <a:ext cx="3125053" cy="4320000"/>
            <a:chOff x="3009474" y="1207476"/>
            <a:chExt cx="3125053" cy="432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9474" y="1207476"/>
              <a:ext cx="3125053" cy="432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09474" y="1207476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2002-2006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09474" y="1207476"/>
            <a:ext cx="3125053" cy="4320000"/>
            <a:chOff x="5784258" y="1207476"/>
            <a:chExt cx="3125053" cy="432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4258" y="1207476"/>
              <a:ext cx="3125053" cy="432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84258" y="1207476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2003-2007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09474" y="1207476"/>
            <a:ext cx="3125053" cy="4320000"/>
            <a:chOff x="4975366" y="1207476"/>
            <a:chExt cx="3125053" cy="432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5366" y="1207476"/>
              <a:ext cx="3125053" cy="432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75366" y="1207476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2004-2008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09474" y="1207476"/>
            <a:ext cx="3125053" cy="4320000"/>
            <a:chOff x="3009474" y="1301262"/>
            <a:chExt cx="3125053" cy="4320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9474" y="1301262"/>
              <a:ext cx="3125053" cy="4320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009474" y="1301262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2005-2009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09474" y="1207476"/>
            <a:ext cx="3125053" cy="4320000"/>
            <a:chOff x="4572000" y="1207476"/>
            <a:chExt cx="3125053" cy="4320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1207476"/>
              <a:ext cx="3125053" cy="4320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72000" y="1207476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2006-2010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09474" y="1207476"/>
            <a:ext cx="3125053" cy="4320000"/>
            <a:chOff x="4154751" y="1207476"/>
            <a:chExt cx="3125053" cy="4320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4751" y="1207476"/>
              <a:ext cx="3125053" cy="4320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154751" y="1207476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2007-2011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09474" y="1207476"/>
            <a:ext cx="3125053" cy="4320000"/>
            <a:chOff x="4424382" y="1207476"/>
            <a:chExt cx="3125053" cy="43200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4382" y="1207476"/>
              <a:ext cx="3125053" cy="4320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424382" y="1207476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2008-2012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09474" y="1207476"/>
            <a:ext cx="3125053" cy="4320000"/>
            <a:chOff x="4334182" y="1207476"/>
            <a:chExt cx="3125053" cy="4320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4182" y="1207476"/>
              <a:ext cx="3125053" cy="4320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334182" y="1207476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2009-2013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09474" y="1207476"/>
            <a:ext cx="3125053" cy="4320000"/>
            <a:chOff x="3896843" y="1207476"/>
            <a:chExt cx="3125053" cy="43200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6843" y="1207476"/>
              <a:ext cx="3125053" cy="43200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896843" y="1207476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2010-2014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09474" y="1207476"/>
            <a:ext cx="3125053" cy="4320000"/>
            <a:chOff x="4447827" y="1207476"/>
            <a:chExt cx="3125053" cy="4320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7827" y="1207476"/>
              <a:ext cx="3125053" cy="43200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447827" y="1207476"/>
              <a:ext cx="13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2011-2015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721">
            <a:off x="6017480" y="1854184"/>
            <a:ext cx="3194636" cy="1796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2392">
            <a:off x="6169983" y="3991969"/>
            <a:ext cx="2889630" cy="2018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7021">
            <a:off x="104802" y="4023338"/>
            <a:ext cx="2773904" cy="2049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53456" y="5421969"/>
            <a:ext cx="2722683" cy="457200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Sadly – yes.</a:t>
            </a:r>
            <a:endParaRPr lang="en-GB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673" y="5527476"/>
            <a:ext cx="3130062" cy="1330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6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05" y="1511009"/>
            <a:ext cx="4594905" cy="163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It’s not all bad news…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05" y="4361686"/>
            <a:ext cx="5056948" cy="11547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14370" y="2869057"/>
            <a:ext cx="4486275" cy="181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921" y="-9206"/>
            <a:ext cx="5627079" cy="686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09" y="1383988"/>
            <a:ext cx="3566998" cy="230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7040" y="493732"/>
            <a:ext cx="7435360" cy="457200"/>
          </a:xfrm>
        </p:spPr>
        <p:txBody>
          <a:bodyPr/>
          <a:lstStyle/>
          <a:p>
            <a:r>
              <a:rPr lang="en-GB" dirty="0" smtClean="0"/>
              <a:t>Fighting back:</a:t>
            </a:r>
          </a:p>
          <a:p>
            <a:r>
              <a:rPr lang="en-GB" dirty="0" smtClean="0"/>
              <a:t>reintroductions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5003">
            <a:off x="1706955" y="3683848"/>
            <a:ext cx="3233341" cy="2425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1773"/>
            <a:ext cx="2119978" cy="2826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0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9778" y="2779732"/>
            <a:ext cx="7435360" cy="457200"/>
          </a:xfrm>
        </p:spPr>
        <p:txBody>
          <a:bodyPr/>
          <a:lstStyle/>
          <a:p>
            <a:r>
              <a:rPr lang="en-GB" sz="4000" dirty="0" smtClean="0"/>
              <a:t>So, what next…?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702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3823" y="460911"/>
            <a:ext cx="7189176" cy="457200"/>
          </a:xfrm>
        </p:spPr>
        <p:txBody>
          <a:bodyPr/>
          <a:lstStyle/>
          <a:p>
            <a:r>
              <a:rPr lang="en-GB" dirty="0" smtClean="0"/>
              <a:t>Recommendations: Government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6165" y="2004646"/>
            <a:ext cx="5284406" cy="47244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UK strategy for water vole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</a:t>
            </a:r>
          </a:p>
          <a:p>
            <a:pPr marL="457200" indent="-457200">
              <a:buAutoNum type="arabicPeriod"/>
            </a:pP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landscape-scale water vole conservation programmes</a:t>
            </a: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en-US" altLang="en-US" dirty="0" smtClean="0"/>
          </a:p>
          <a:p>
            <a:pPr marL="457200" indent="-457200">
              <a:buAutoNum type="arabicPeriod"/>
            </a:pPr>
            <a:endParaRPr lang="en-US" altLang="en-US" dirty="0"/>
          </a:p>
          <a:p>
            <a:pPr marL="457200" indent="-457200">
              <a:buAutoNum type="arabicPeriod"/>
            </a:pPr>
            <a:endParaRPr lang="en-US" altLang="en-US" dirty="0" smtClean="0"/>
          </a:p>
          <a:p>
            <a:pPr marL="457200" indent="-457200">
              <a:buAutoNum type="arabicPeriod"/>
            </a:pPr>
            <a:endParaRPr lang="en-US" altLang="en-US" dirty="0"/>
          </a:p>
          <a:p>
            <a:pPr marL="457200" indent="-457200">
              <a:buAutoNum type="arabicPeriod"/>
            </a:pPr>
            <a:endParaRPr lang="en-US" altLang="en-US" dirty="0" smtClean="0"/>
          </a:p>
          <a:p>
            <a:endParaRPr lang="en-US" altLang="en-US" dirty="0"/>
          </a:p>
          <a:p>
            <a:endParaRPr lang="en-US" altLang="en-US" sz="1600" dirty="0" smtClean="0">
              <a:solidFill>
                <a:schemeClr val="bg1"/>
              </a:solidFill>
            </a:endParaRPr>
          </a:p>
          <a:p>
            <a:r>
              <a:rPr lang="en-US" altLang="en-US" sz="1600" dirty="0" smtClean="0">
                <a:solidFill>
                  <a:schemeClr val="bg1"/>
                </a:solidFill>
              </a:rPr>
              <a:t>© Martin Ellis</a:t>
            </a:r>
          </a:p>
        </p:txBody>
      </p:sp>
    </p:spTree>
    <p:extLst>
      <p:ext uri="{BB962C8B-B14F-4D97-AF65-F5344CB8AC3E}">
        <p14:creationId xmlns:p14="http://schemas.microsoft.com/office/powerpoint/2010/main" val="15013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3823" y="460911"/>
            <a:ext cx="7189176" cy="4572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Recommendations: Landowners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4442" y="1711568"/>
            <a:ext cx="5284406" cy="5146431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riverbank habitat positively </a:t>
            </a:r>
          </a:p>
          <a:p>
            <a:endParaRPr lang="en-GB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HIWWT</a:t>
            </a:r>
            <a:endParaRPr lang="en-US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7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National Water Vole Mapping and Database Project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1456" y="2073761"/>
            <a:ext cx="7075485" cy="3329181"/>
          </a:xfrm>
        </p:spPr>
        <p:txBody>
          <a:bodyPr/>
          <a:lstStyle/>
          <a:p>
            <a:pPr>
              <a:buClr>
                <a:srgbClr val="3A7728"/>
              </a:buClr>
              <a:buSzPct val="125000"/>
            </a:pPr>
            <a:r>
              <a:rPr lang="en-GB" dirty="0" smtClean="0"/>
              <a:t>Proposed by UK </a:t>
            </a:r>
            <a:r>
              <a:rPr lang="en-GB" dirty="0"/>
              <a:t>Water Vole Steering Group in </a:t>
            </a:r>
            <a:r>
              <a:rPr lang="en-GB" dirty="0" smtClean="0"/>
              <a:t>2008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A7728"/>
              </a:buClr>
              <a:buSzPct val="125000"/>
            </a:pPr>
            <a:endParaRPr lang="en-GB" dirty="0"/>
          </a:p>
          <a:p>
            <a:pPr>
              <a:buClr>
                <a:srgbClr val="3A7728"/>
              </a:buClr>
              <a:buSzPct val="125000"/>
            </a:pPr>
            <a:r>
              <a:rPr lang="en-GB" dirty="0" smtClean="0"/>
              <a:t>Responded to revised BAP targets to maintain and increase water vole range from 730 10km grid squares to 835 by 2015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A7728"/>
              </a:buClr>
              <a:buSzPct val="125000"/>
            </a:pPr>
            <a:endParaRPr lang="en-GB" dirty="0" smtClean="0"/>
          </a:p>
          <a:p>
            <a:pPr>
              <a:buClr>
                <a:srgbClr val="3A7728"/>
              </a:buClr>
              <a:buSzPct val="125000"/>
            </a:pPr>
            <a:r>
              <a:rPr lang="en-GB" dirty="0" smtClean="0"/>
              <a:t>Two </a:t>
            </a:r>
            <a:r>
              <a:rPr lang="en-GB" dirty="0"/>
              <a:t>primary aims</a:t>
            </a:r>
          </a:p>
          <a:p>
            <a:pPr marL="454025" lvl="0" indent="-228600">
              <a:buFont typeface="+mj-lt"/>
              <a:buAutoNum type="arabicPeriod"/>
            </a:pPr>
            <a:r>
              <a:rPr lang="en-GB" b="1" dirty="0"/>
              <a:t>To assess national status and trends of water </a:t>
            </a:r>
            <a:r>
              <a:rPr lang="en-GB" b="1" dirty="0" smtClean="0"/>
              <a:t>vole and American mink </a:t>
            </a:r>
            <a:r>
              <a:rPr lang="en-GB" b="1" dirty="0"/>
              <a:t>distribution</a:t>
            </a:r>
          </a:p>
          <a:p>
            <a:pPr marL="454025" indent="-228600">
              <a:buFont typeface="+mj-lt"/>
              <a:buAutoNum type="arabicPeriod"/>
            </a:pPr>
            <a:r>
              <a:rPr lang="en-GB" b="1" dirty="0"/>
              <a:t>To use </a:t>
            </a:r>
            <a:r>
              <a:rPr lang="en-GB" b="1" dirty="0" smtClean="0"/>
              <a:t>GIS </a:t>
            </a:r>
            <a:r>
              <a:rPr lang="en-GB" b="1" dirty="0"/>
              <a:t>to enable strategic water vole conservation at local, regional and national </a:t>
            </a:r>
            <a:r>
              <a:rPr lang="en-GB" b="1" dirty="0" smtClean="0"/>
              <a:t>levels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258" y="2456543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3823" y="460911"/>
            <a:ext cx="7189176" cy="4572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Recommendations: Conservation Charities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6165" y="1922584"/>
            <a:ext cx="5284406" cy="493541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Enlarge and expand conservation projects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monitor water vole populations 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 further in volunteers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alert maps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and disseminate </a:t>
            </a: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endParaRPr lang="en-GB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en-GB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en-GB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Sarah Jackson</a:t>
            </a:r>
            <a:endParaRPr lang="en-US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1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" y="0"/>
            <a:ext cx="914099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3823" y="460911"/>
            <a:ext cx="7189176" cy="4572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Recommendations: Individuals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6165" y="1887414"/>
            <a:ext cx="5284406" cy="4843891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9"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Volunteer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9"/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 startAt="9"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Donate</a:t>
            </a:r>
          </a:p>
          <a:p>
            <a:pPr>
              <a:spcAft>
                <a:spcPts val="1200"/>
              </a:spcAft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endParaRPr lang="en-US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endParaRPr lang="en-US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en-GB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GB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HIWWT</a:t>
            </a:r>
            <a:endParaRPr lang="en-US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0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46562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040" y="1783041"/>
            <a:ext cx="5114191" cy="2074984"/>
          </a:xfrm>
          <a:solidFill>
            <a:srgbClr val="FFFFFF">
              <a:alpha val="20000"/>
            </a:srgbClr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Send your records to your LERC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Send us your feedback and case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Please consider funding us!</a:t>
            </a:r>
          </a:p>
          <a:p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Linda Pitkin</a:t>
            </a:r>
          </a:p>
          <a:p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7040" y="968499"/>
            <a:ext cx="5115600" cy="614115"/>
          </a:xfrm>
          <a:noFill/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can do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6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7039" y="968500"/>
            <a:ext cx="8533243" cy="5889500"/>
          </a:xfrm>
        </p:spPr>
        <p:txBody>
          <a:bodyPr/>
          <a:lstStyle/>
          <a:p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  <a:p>
            <a:endParaRPr lang="en-GB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alt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altLang="en-US" sz="1600" b="0" dirty="0" smtClean="0">
                <a:solidFill>
                  <a:schemeClr val="tx1"/>
                </a:solidFill>
              </a:rPr>
              <a:t>© Dave </a:t>
            </a:r>
            <a:r>
              <a:rPr lang="en-GB" altLang="en-US" sz="1600" b="0" dirty="0" err="1" smtClean="0">
                <a:solidFill>
                  <a:schemeClr val="tx1"/>
                </a:solidFill>
              </a:rPr>
              <a:t>Foker</a:t>
            </a:r>
            <a:endParaRPr lang="en-US" altLang="en-US" sz="16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09195"/>
            <a:ext cx="3688683" cy="1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5"/>
          <a:stretch/>
        </p:blipFill>
        <p:spPr>
          <a:xfrm>
            <a:off x="0" y="1071"/>
            <a:ext cx="9144000" cy="68569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50800" dist="38100" dir="8100000" algn="tr" rotWithShape="0">
                    <a:schemeClr val="bg1">
                      <a:alpha val="70000"/>
                    </a:schemeClr>
                  </a:outerShdw>
                </a:effectLst>
              </a:rPr>
              <a:t>About us</a:t>
            </a:r>
            <a:endParaRPr lang="en-GB" dirty="0">
              <a:effectLst>
                <a:outerShdw blurRad="50800" dist="38100" dir="8100000" algn="tr" rotWithShape="0">
                  <a:schemeClr val="bg1">
                    <a:alpha val="7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1457" y="2051538"/>
            <a:ext cx="7075485" cy="2977490"/>
          </a:xfrm>
        </p:spPr>
        <p:txBody>
          <a:bodyPr/>
          <a:lstStyle/>
          <a:p>
            <a:pPr>
              <a:buClr>
                <a:srgbClr val="3A7728"/>
              </a:buClr>
              <a:buSzPct val="125000"/>
            </a:pPr>
            <a:endParaRPr lang="en-US" dirty="0" smtClean="0"/>
          </a:p>
          <a:p>
            <a:pPr>
              <a:buClr>
                <a:srgbClr val="3A7728"/>
              </a:buClr>
              <a:buSzPct val="125000"/>
            </a:pP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303" y1="43556" x2="21303" y2="43556"/>
                        <a14:foregroundMark x1="38380" y1="53556" x2="38380" y2="53556"/>
                        <a14:foregroundMark x1="69190" y1="89556" x2="69190" y2="89556"/>
                        <a14:foregroundMark x1="75000" y1="94333" x2="75000" y2="94333"/>
                        <a14:foregroundMark x1="81514" y1="95000" x2="81514" y2="95000"/>
                        <a14:foregroundMark x1="77993" y1="92778" x2="77993" y2="92778"/>
                        <a14:foregroundMark x1="81514" y1="93000" x2="81514" y2="93000"/>
                        <a14:foregroundMark x1="81162" y1="94889" x2="81162" y2="94889"/>
                        <a14:foregroundMark x1="76232" y1="96222" x2="76232" y2="96222"/>
                        <a14:foregroundMark x1="84683" y1="7667" x2="84683" y2="7667"/>
                        <a14:foregroundMark x1="89261" y1="4222" x2="89261" y2="4222"/>
                        <a14:foregroundMark x1="85739" y1="11444" x2="85739" y2="11444"/>
                        <a14:foregroundMark x1="89261" y1="5667" x2="89261" y2="5667"/>
                        <a14:foregroundMark x1="88556" y1="8000" x2="88556" y2="8000"/>
                        <a14:foregroundMark x1="87324" y1="10444" x2="87324" y2="10444"/>
                        <a14:foregroundMark x1="79225" y1="10444" x2="79225" y2="10444"/>
                        <a14:foregroundMark x1="82570" y1="16111" x2="82570" y2="16111"/>
                        <a14:foregroundMark x1="52465" y1="4444" x2="52465" y2="4444"/>
                        <a14:foregroundMark x1="53873" y1="6444" x2="53873" y2="6444"/>
                        <a14:foregroundMark x1="53521" y1="7667" x2="53521" y2="7667"/>
                        <a14:foregroundMark x1="56514" y1="3222" x2="56514" y2="3222"/>
                        <a14:foregroundMark x1="54049" y1="2778" x2="54049" y2="2778"/>
                        <a14:foregroundMark x1="53873" y1="1667" x2="53873" y2="1667"/>
                        <a14:foregroundMark x1="58451" y1="1222" x2="58451" y2="1222"/>
                        <a14:foregroundMark x1="57394" y1="2444" x2="57394" y2="2444"/>
                        <a14:foregroundMark x1="23415" y1="12000" x2="23415" y2="12000"/>
                        <a14:foregroundMark x1="16901" y1="18444" x2="16901" y2="18444"/>
                        <a14:foregroundMark x1="14085" y1="24444" x2="14085" y2="24444"/>
                        <a14:foregroundMark x1="17254" y1="17111" x2="17254" y2="17111"/>
                        <a14:foregroundMark x1="24296" y1="24667" x2="24296" y2="24667"/>
                        <a14:foregroundMark x1="25880" y1="25444" x2="25880" y2="25444"/>
                        <a14:foregroundMark x1="25176" y1="25667" x2="25176" y2="25667"/>
                        <a14:foregroundMark x1="25352" y1="26111" x2="25352" y2="26111"/>
                        <a14:foregroundMark x1="22711" y1="28222" x2="22711" y2="28222"/>
                        <a14:foregroundMark x1="18662" y1="29111" x2="18662" y2="29111"/>
                        <a14:foregroundMark x1="19894" y1="29222" x2="19894" y2="29222"/>
                        <a14:foregroundMark x1="32746" y1="39667" x2="32746" y2="39667"/>
                        <a14:foregroundMark x1="42254" y1="55333" x2="42254" y2="55333"/>
                        <a14:foregroundMark x1="40317" y1="55333" x2="40317" y2="55333"/>
                        <a14:foregroundMark x1="44718" y1="55333" x2="44718" y2="55333"/>
                        <a14:foregroundMark x1="43838" y1="55222" x2="43838" y2="55222"/>
                        <a14:foregroundMark x1="41197" y1="55333" x2="41197" y2="55333"/>
                        <a14:foregroundMark x1="39437" y1="55333" x2="39437" y2="55333"/>
                        <a14:foregroundMark x1="42606" y1="54889" x2="42606" y2="54889"/>
                        <a14:foregroundMark x1="70775" y1="49222" x2="70775" y2="49222"/>
                        <a14:foregroundMark x1="72007" y1="49222" x2="72007" y2="49222"/>
                        <a14:foregroundMark x1="72887" y1="49222" x2="72887" y2="49222"/>
                        <a14:foregroundMark x1="73944" y1="49222" x2="73944" y2="49222"/>
                        <a14:foregroundMark x1="74824" y1="49222" x2="74824" y2="49222"/>
                        <a14:foregroundMark x1="75704" y1="49333" x2="75704" y2="49333"/>
                        <a14:foregroundMark x1="75528" y1="49889" x2="75528" y2="49889"/>
                        <a14:foregroundMark x1="28521" y1="77333" x2="28521" y2="77333"/>
                        <a14:foregroundMark x1="29401" y1="78667" x2="29401" y2="78667"/>
                        <a14:foregroundMark x1="17430" y1="96333" x2="17430" y2="96333"/>
                        <a14:foregroundMark x1="17430" y1="95889" x2="17430" y2="95889"/>
                        <a14:foregroundMark x1="16549" y1="96667" x2="16549" y2="96667"/>
                        <a14:foregroundMark x1="14437" y1="97444" x2="14437" y2="97444"/>
                        <a14:foregroundMark x1="15493" y1="97556" x2="15493" y2="97556"/>
                        <a14:foregroundMark x1="16549" y1="97444" x2="16549" y2="97444"/>
                        <a14:foregroundMark x1="18310" y1="97444" x2="18310" y2="97444"/>
                        <a14:foregroundMark x1="19190" y1="97444" x2="19190" y2="97444"/>
                        <a14:foregroundMark x1="19894" y1="97556" x2="19894" y2="97556"/>
                        <a14:foregroundMark x1="19718" y1="97889" x2="19718" y2="97889"/>
                        <a14:foregroundMark x1="80106" y1="97333" x2="80106" y2="97333"/>
                        <a14:foregroundMark x1="77289" y1="95000" x2="77289" y2="95000"/>
                        <a14:foregroundMark x1="79401" y1="92111" x2="79401" y2="92111"/>
                        <a14:foregroundMark x1="79754" y1="93667" x2="79754" y2="93667"/>
                        <a14:foregroundMark x1="78521" y1="93667" x2="78521" y2="93667"/>
                        <a14:foregroundMark x1="80634" y1="93444" x2="80634" y2="93444"/>
                        <a14:foregroundMark x1="23944" y1="34222" x2="23944" y2="34222"/>
                        <a14:foregroundMark x1="27993" y1="38444" x2="27993" y2="38444"/>
                        <a14:backgroundMark x1="16197" y1="95111" x2="16197" y2="9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331677" cy="685800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93785" y="1575413"/>
            <a:ext cx="6752492" cy="4579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A7728"/>
              </a:buClr>
              <a:buSzPct val="125000"/>
            </a:pPr>
            <a:r>
              <a:rPr lang="en-GB" b="1" dirty="0" smtClean="0"/>
              <a:t>Project Manager: Ellie Lewis, TWT Central Team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A7728"/>
              </a:buClr>
              <a:buSzPct val="125000"/>
            </a:pPr>
            <a:r>
              <a:rPr lang="en-GB" b="1" dirty="0" smtClean="0"/>
              <a:t>Project Officer: Catherine McGuire, HIWWT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A7728"/>
              </a:buClr>
              <a:buSzPct val="125000"/>
            </a:pPr>
            <a:r>
              <a:rPr lang="en-GB" b="1" dirty="0" smtClean="0"/>
              <a:t>The Wildlife Trusts are:</a:t>
            </a:r>
          </a:p>
          <a:p>
            <a:pPr marL="216000" indent="-216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A7728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b="1" dirty="0" smtClean="0"/>
              <a:t>Grassroots movement</a:t>
            </a:r>
          </a:p>
          <a:p>
            <a:pPr marL="216000" indent="-216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A7728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b="1" dirty="0" smtClean="0"/>
              <a:t>46 individual Wildlife Trusts</a:t>
            </a:r>
          </a:p>
          <a:p>
            <a:pPr marL="216000" indent="-216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A7728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b="1" dirty="0" smtClean="0"/>
              <a:t>Come together as The Wildlife Trusts</a:t>
            </a:r>
          </a:p>
          <a:p>
            <a:pPr marL="216000" indent="-216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A7728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b="1" dirty="0" smtClean="0"/>
              <a:t>800,000 members</a:t>
            </a:r>
          </a:p>
          <a:p>
            <a:pPr marL="216000" indent="-216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A7728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b="1" dirty="0" smtClean="0"/>
              <a:t>40,000 volunteers</a:t>
            </a:r>
          </a:p>
          <a:p>
            <a:pPr marL="216000" indent="-216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A7728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b="1" dirty="0" smtClean="0"/>
              <a:t>2,300 nature reserves covering 98,500 ha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A7728"/>
              </a:buClr>
              <a:buSzPct val="125000"/>
            </a:pPr>
            <a:r>
              <a:rPr lang="en-GB" b="1" i="1" dirty="0" smtClean="0"/>
              <a:t>We are uniquely placed to deliver this national project</a:t>
            </a:r>
          </a:p>
          <a:p>
            <a:pPr>
              <a:buClr>
                <a:srgbClr val="3A7728"/>
              </a:buClr>
              <a:buSzPct val="125000"/>
            </a:pPr>
            <a:endParaRPr lang="en-GB" b="1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7392319" y="5753192"/>
            <a:ext cx="360000" cy="360000"/>
          </a:xfrm>
          <a:prstGeom prst="star5">
            <a:avLst/>
          </a:prstGeom>
          <a:solidFill>
            <a:srgbClr val="06FA3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55336" y="6049260"/>
            <a:ext cx="100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HIWWT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7563472" y="4275096"/>
            <a:ext cx="360000" cy="360000"/>
          </a:xfrm>
          <a:prstGeom prst="star5">
            <a:avLst/>
          </a:prstGeom>
          <a:solidFill>
            <a:srgbClr val="06FA3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752319" y="4035695"/>
            <a:ext cx="100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2440" y="574800"/>
            <a:ext cx="7189176" cy="457200"/>
          </a:xfrm>
        </p:spPr>
        <p:txBody>
          <a:bodyPr/>
          <a:lstStyle/>
          <a:p>
            <a:r>
              <a:rPr lang="en-GB" dirty="0" smtClean="0"/>
              <a:t>Annual Project Steps: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8584" y="1725418"/>
            <a:ext cx="4808415" cy="33291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Collate all the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Clean the data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Map records as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Apply modelling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Produce suite of maps including “key area” maps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Publish annual report and disseminate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4488">
            <a:off x="5207286" y="1506449"/>
            <a:ext cx="3461937" cy="490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55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9740" y="930400"/>
            <a:ext cx="7189176" cy="457200"/>
          </a:xfrm>
        </p:spPr>
        <p:txBody>
          <a:bodyPr/>
          <a:lstStyle/>
          <a:p>
            <a:r>
              <a:rPr lang="en-GB" dirty="0" smtClean="0"/>
              <a:t>The database</a:t>
            </a:r>
            <a:endParaRPr lang="en-GB" dirty="0"/>
          </a:p>
        </p:txBody>
      </p:sp>
      <p:pic>
        <p:nvPicPr>
          <p:cNvPr id="7170" name="Picture 2" descr="Image result for computer explodi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2199" y="1803400"/>
            <a:ext cx="4013201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92291623"/>
              </p:ext>
            </p:extLst>
          </p:nvPr>
        </p:nvGraphicFramePr>
        <p:xfrm>
          <a:off x="-886691" y="1373249"/>
          <a:ext cx="7691252" cy="5086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844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therineM\AppData\Local\Microsoft\Windows\Temporary Internet Files\Content.IE5\V52077QP\question-mark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603" y="3370382"/>
            <a:ext cx="21971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4469" y="608436"/>
            <a:ext cx="7189176" cy="457200"/>
          </a:xfrm>
        </p:spPr>
        <p:txBody>
          <a:bodyPr/>
          <a:lstStyle/>
          <a:p>
            <a:r>
              <a:rPr lang="en-GB" dirty="0" smtClean="0"/>
              <a:t>GIS analysis – records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4534" y="1050970"/>
            <a:ext cx="4687179" cy="45216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5970" y="1217976"/>
            <a:ext cx="2808564" cy="2322393"/>
          </a:xfrm>
        </p:spPr>
        <p:txBody>
          <a:bodyPr/>
          <a:lstStyle/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MISSING DATA!</a:t>
            </a:r>
          </a:p>
          <a:p>
            <a:r>
              <a:rPr lang="en-GB" i="1" dirty="0" smtClean="0"/>
              <a:t>How can we improve submission of records?</a:t>
            </a:r>
          </a:p>
          <a:p>
            <a:endParaRPr lang="en-GB" dirty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Oval 2"/>
          <p:cNvSpPr/>
          <p:nvPr/>
        </p:nvSpPr>
        <p:spPr>
          <a:xfrm>
            <a:off x="3681046" y="3153508"/>
            <a:ext cx="1148862" cy="103163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4469" y="573267"/>
            <a:ext cx="7189176" cy="457200"/>
          </a:xfrm>
        </p:spPr>
        <p:txBody>
          <a:bodyPr/>
          <a:lstStyle/>
          <a:p>
            <a:r>
              <a:rPr lang="en-GB" dirty="0" smtClean="0"/>
              <a:t>GIS analysis – distribution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22" y="1019906"/>
            <a:ext cx="4713736" cy="452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5137" y="1019906"/>
            <a:ext cx="4687181" cy="45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247" y="1323484"/>
            <a:ext cx="7215415" cy="20879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Methodology based on work developed by Beds, Bucks and </a:t>
            </a:r>
            <a:r>
              <a:rPr lang="en-GB" dirty="0"/>
              <a:t>Oxon Wildlife Trust </a:t>
            </a:r>
            <a:r>
              <a:rPr lang="en-GB" dirty="0" smtClean="0"/>
              <a:t>(BBOWT)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Summarised in 3rd Ed. Water Vole Conservation Handbook (Strachan and </a:t>
            </a:r>
            <a:r>
              <a:rPr lang="en-GB" dirty="0" err="1" smtClean="0"/>
              <a:t>Moorhouse</a:t>
            </a:r>
            <a:r>
              <a:rPr lang="en-GB" dirty="0" smtClean="0"/>
              <a:t> 2006)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Series of buffers around records and 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2km potential dispersal zone = alert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9740" y="397000"/>
            <a:ext cx="7189176" cy="457200"/>
          </a:xfrm>
        </p:spPr>
        <p:txBody>
          <a:bodyPr/>
          <a:lstStyle/>
          <a:p>
            <a:r>
              <a:rPr lang="en-GB" dirty="0" smtClean="0"/>
              <a:t>GIS Analysis – Creation of Alert Areas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560" l="2629" r="99474">
                        <a14:foregroundMark x1="21241" y1="55595" x2="21241" y2="55595"/>
                        <a14:foregroundMark x1="22713" y1="52753" x2="22713" y2="52753"/>
                        <a14:foregroundMark x1="10095" y1="39609" x2="10095" y2="3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08857"/>
            <a:ext cx="4382402" cy="24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5477" y1="13894" x2="85477" y2="13894"/>
                        <a14:foregroundMark x1="86411" y1="4110" x2="86411" y2="4110"/>
                        <a14:foregroundMark x1="87863" y1="6849" x2="87863" y2="6849"/>
                        <a14:foregroundMark x1="87344" y1="16634" x2="87344" y2="16634"/>
                        <a14:foregroundMark x1="84232" y1="21331" x2="84232" y2="21331"/>
                        <a14:foregroundMark x1="86203" y1="19961" x2="86203" y2="19961"/>
                        <a14:foregroundMark x1="87448" y1="11546" x2="87448" y2="11546"/>
                        <a14:foregroundMark x1="88797" y1="10176" x2="88797" y2="10176"/>
                        <a14:foregroundMark x1="88382" y1="13503" x2="88382" y2="13503"/>
                        <a14:foregroundMark x1="80187" y1="15851" x2="80187" y2="15851"/>
                        <a14:foregroundMark x1="50934" y1="27006" x2="50934" y2="27006"/>
                        <a14:foregroundMark x1="45228" y1="21918" x2="45228" y2="21918"/>
                        <a14:foregroundMark x1="40768" y1="73777" x2="40768" y2="73777"/>
                        <a14:foregroundMark x1="39627" y1="63992" x2="39108" y2="63992"/>
                        <a14:foregroundMark x1="34440" y1="64384" x2="34440" y2="64384"/>
                        <a14:foregroundMark x1="16909" y1="57339" x2="16909" y2="57339"/>
                        <a14:foregroundMark x1="1349" y1="37769" x2="1349" y2="3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3722" y="3317122"/>
            <a:ext cx="4829908" cy="256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8492" y="4339978"/>
            <a:ext cx="6217174" cy="40011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RECORDS        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ALERT AREA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63460" y="4540033"/>
            <a:ext cx="1770185" cy="0"/>
          </a:xfrm>
          <a:prstGeom prst="straightConnector1">
            <a:avLst/>
          </a:prstGeom>
          <a:ln w="76200">
            <a:solidFill>
              <a:srgbClr val="0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National Reporting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3185" y="1750818"/>
            <a:ext cx="4677508" cy="3926082"/>
          </a:xfrm>
        </p:spPr>
        <p:txBody>
          <a:bodyPr/>
          <a:lstStyle/>
          <a:p>
            <a:pPr marL="225425" lvl="0"/>
            <a:r>
              <a:rPr lang="en-GB" dirty="0" smtClean="0"/>
              <a:t>Recap of project aims:</a:t>
            </a:r>
          </a:p>
          <a:p>
            <a:pPr marL="225425" lvl="0"/>
            <a:endParaRPr lang="en-GB" dirty="0" smtClean="0"/>
          </a:p>
          <a:p>
            <a:pPr marL="454025" lvl="0" indent="-228600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assess national status and trends of water vole distribution</a:t>
            </a:r>
          </a:p>
          <a:p>
            <a:pPr marL="454025" indent="-228600">
              <a:buFont typeface="+mj-lt"/>
              <a:buAutoNum type="arabicPeriod"/>
            </a:pPr>
            <a:r>
              <a:rPr lang="en-GB" dirty="0"/>
              <a:t>To use GIS to enable strategic water vole conservation at local, regional and national levels</a:t>
            </a:r>
          </a:p>
          <a:p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839" y="1740627"/>
            <a:ext cx="3351672" cy="3804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5502115" y="5164091"/>
            <a:ext cx="1758001" cy="3553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3A77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Tom Marshall</a:t>
            </a:r>
            <a:endParaRPr lang="en-GB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1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ms process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091C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8FD9864E5524394B5B83895C87976" ma:contentTypeVersion="8" ma:contentTypeDescription="Create a new document." ma:contentTypeScope="" ma:versionID="1767f1c4ff9279bffd3af14729a45ff2">
  <xsd:schema xmlns:xsd="http://www.w3.org/2001/XMLSchema" xmlns:xs="http://www.w3.org/2001/XMLSchema" xmlns:p="http://schemas.microsoft.com/office/2006/metadata/properties" xmlns:ns2="07b738ce-404b-4dad-9d26-d645d727d88a" xmlns:ns3="4642e79a-49e9-43d8-b169-1ba5b528a41a" targetNamespace="http://schemas.microsoft.com/office/2006/metadata/properties" ma:root="true" ma:fieldsID="564de79e9ff2cee8e17c75c6e9fa5fc9" ns2:_="" ns3:_="">
    <xsd:import namespace="07b738ce-404b-4dad-9d26-d645d727d88a"/>
    <xsd:import namespace="4642e79a-49e9-43d8-b169-1ba5b528a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738ce-404b-4dad-9d26-d645d727d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2e79a-49e9-43d8-b169-1ba5b528a41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9EAC1E-A9D1-4BE7-A1C6-7478C3234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b738ce-404b-4dad-9d26-d645d727d88a"/>
    <ds:schemaRef ds:uri="4642e79a-49e9-43d8-b169-1ba5b528a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D3721-63CB-4B93-917A-94C576388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8BD8A9-77E3-4157-90EB-FBA8E199709C}">
  <ds:schemaRefs>
    <ds:schemaRef ds:uri="4642e79a-49e9-43d8-b169-1ba5b528a41a"/>
    <ds:schemaRef ds:uri="http://purl.org/dc/elements/1.1/"/>
    <ds:schemaRef ds:uri="http://schemas.microsoft.com/office/2006/metadata/properties"/>
    <ds:schemaRef ds:uri="http://purl.org/dc/terms/"/>
    <ds:schemaRef ds:uri="07b738ce-404b-4dad-9d26-d645d727d88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5277</TotalTime>
  <Words>1545</Words>
  <Application>Microsoft Office PowerPoint</Application>
  <PresentationFormat>On-screen Show (4:3)</PresentationFormat>
  <Paragraphs>363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Hudson</dc:creator>
  <cp:lastModifiedBy>Graham Holyoak</cp:lastModifiedBy>
  <cp:revision>394</cp:revision>
  <dcterms:created xsi:type="dcterms:W3CDTF">2014-02-20T10:14:13Z</dcterms:created>
  <dcterms:modified xsi:type="dcterms:W3CDTF">2018-11-07T14:53:27Z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0x010100E218FD9864E5524394B5B83895C87976</vt:lpwstr>
  </property>
</Properties>
</file>